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21"/>
  </p:notesMasterIdLst>
  <p:sldIdLst>
    <p:sldId id="398" r:id="rId3"/>
    <p:sldId id="399" r:id="rId4"/>
    <p:sldId id="924" r:id="rId5"/>
    <p:sldId id="925" r:id="rId6"/>
    <p:sldId id="927" r:id="rId7"/>
    <p:sldId id="928" r:id="rId8"/>
    <p:sldId id="929" r:id="rId9"/>
    <p:sldId id="930" r:id="rId10"/>
    <p:sldId id="933" r:id="rId11"/>
    <p:sldId id="934" r:id="rId12"/>
    <p:sldId id="935" r:id="rId13"/>
    <p:sldId id="936" r:id="rId14"/>
    <p:sldId id="937" r:id="rId15"/>
    <p:sldId id="938" r:id="rId16"/>
    <p:sldId id="939" r:id="rId17"/>
    <p:sldId id="940" r:id="rId18"/>
    <p:sldId id="941" r:id="rId19"/>
    <p:sldId id="822" r:id="rId2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5B"/>
    <a:srgbClr val="ED145B"/>
    <a:srgbClr val="FFFF00"/>
    <a:srgbClr val="FF00FF"/>
    <a:srgbClr val="00FFFF"/>
    <a:srgbClr val="0000F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49" autoAdjust="0"/>
  </p:normalViewPr>
  <p:slideViewPr>
    <p:cSldViewPr>
      <p:cViewPr varScale="1">
        <p:scale>
          <a:sx n="93" d="100"/>
          <a:sy n="93" d="100"/>
        </p:scale>
        <p:origin x="216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02/05/2023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Gente, hoje a aula é corrida porque vamos fazer uma introdução a visão computacional e passar para vocês algumas técnicas de processamento de imagens e entender como elas se aplicam no processo de detecção de objetos em imagens.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a:t>
            </a:fld>
            <a:endParaRPr lang="pt-BR"/>
          </a:p>
        </p:txBody>
      </p:sp>
    </p:spTree>
    <p:extLst>
      <p:ext uri="{BB962C8B-B14F-4D97-AF65-F5344CB8AC3E}">
        <p14:creationId xmlns:p14="http://schemas.microsoft.com/office/powerpoint/2010/main" val="106446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12</a:t>
            </a:fld>
            <a:endParaRPr lang="pt-BR"/>
          </a:p>
        </p:txBody>
      </p:sp>
    </p:spTree>
    <p:extLst>
      <p:ext uri="{BB962C8B-B14F-4D97-AF65-F5344CB8AC3E}">
        <p14:creationId xmlns:p14="http://schemas.microsoft.com/office/powerpoint/2010/main" val="228502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13</a:t>
            </a:fld>
            <a:endParaRPr lang="pt-BR"/>
          </a:p>
        </p:txBody>
      </p:sp>
    </p:spTree>
    <p:extLst>
      <p:ext uri="{BB962C8B-B14F-4D97-AF65-F5344CB8AC3E}">
        <p14:creationId xmlns:p14="http://schemas.microsoft.com/office/powerpoint/2010/main" val="232328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14</a:t>
            </a:fld>
            <a:endParaRPr lang="pt-BR"/>
          </a:p>
        </p:txBody>
      </p:sp>
    </p:spTree>
    <p:extLst>
      <p:ext uri="{BB962C8B-B14F-4D97-AF65-F5344CB8AC3E}">
        <p14:creationId xmlns:p14="http://schemas.microsoft.com/office/powerpoint/2010/main" val="144699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15</a:t>
            </a:fld>
            <a:endParaRPr lang="pt-BR"/>
          </a:p>
        </p:txBody>
      </p:sp>
    </p:spTree>
    <p:extLst>
      <p:ext uri="{BB962C8B-B14F-4D97-AF65-F5344CB8AC3E}">
        <p14:creationId xmlns:p14="http://schemas.microsoft.com/office/powerpoint/2010/main" val="2567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16</a:t>
            </a:fld>
            <a:endParaRPr lang="pt-BR"/>
          </a:p>
        </p:txBody>
      </p:sp>
    </p:spTree>
    <p:extLst>
      <p:ext uri="{BB962C8B-B14F-4D97-AF65-F5344CB8AC3E}">
        <p14:creationId xmlns:p14="http://schemas.microsoft.com/office/powerpoint/2010/main" val="314416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17</a:t>
            </a:fld>
            <a:endParaRPr lang="pt-BR"/>
          </a:p>
        </p:txBody>
      </p:sp>
    </p:spTree>
    <p:extLst>
      <p:ext uri="{BB962C8B-B14F-4D97-AF65-F5344CB8AC3E}">
        <p14:creationId xmlns:p14="http://schemas.microsoft.com/office/powerpoint/2010/main" val="48620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PT" dirty="0"/>
              <a:t>O reconhecimento óptico de caracteres é uma tecnologia que reconhece texto em uma imagem digital e converte essa imagem em um formato legível por máquina. Essa técnica geralmente envolve o uso de um algoritmo para reconhecer caracteres nessa imagem. OCR foi usado no passado para converter documentos em papel em formatos digitais e inserir dados, mas também foi adaptado para uso em computação cognitiva, extração de conversão de texto em fala, mineração de dados, bem como em sites e outras mídias digitais. O OCR pode ser usado para converter documentos digitalizados, fax ou outro material impresso em arquivos de texto editáveis ​​para processamento por processadores de texto e outros aplicativos.</a:t>
            </a:r>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4</a:t>
            </a:fld>
            <a:endParaRPr lang="pt-BR"/>
          </a:p>
        </p:txBody>
      </p:sp>
    </p:spTree>
    <p:extLst>
      <p:ext uri="{BB962C8B-B14F-4D97-AF65-F5344CB8AC3E}">
        <p14:creationId xmlns:p14="http://schemas.microsoft.com/office/powerpoint/2010/main" val="78708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5</a:t>
            </a:fld>
            <a:endParaRPr lang="pt-BR"/>
          </a:p>
        </p:txBody>
      </p:sp>
    </p:spTree>
    <p:extLst>
      <p:ext uri="{BB962C8B-B14F-4D97-AF65-F5344CB8AC3E}">
        <p14:creationId xmlns:p14="http://schemas.microsoft.com/office/powerpoint/2010/main" val="333832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a:p>
        </p:txBody>
      </p:sp>
    </p:spTree>
    <p:extLst>
      <p:ext uri="{BB962C8B-B14F-4D97-AF65-F5344CB8AC3E}">
        <p14:creationId xmlns:p14="http://schemas.microsoft.com/office/powerpoint/2010/main" val="263821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a:p>
        </p:txBody>
      </p:sp>
    </p:spTree>
    <p:extLst>
      <p:ext uri="{BB962C8B-B14F-4D97-AF65-F5344CB8AC3E}">
        <p14:creationId xmlns:p14="http://schemas.microsoft.com/office/powerpoint/2010/main" val="32425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a:p>
        </p:txBody>
      </p:sp>
    </p:spTree>
    <p:extLst>
      <p:ext uri="{BB962C8B-B14F-4D97-AF65-F5344CB8AC3E}">
        <p14:creationId xmlns:p14="http://schemas.microsoft.com/office/powerpoint/2010/main" val="166263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a:p>
        </p:txBody>
      </p:sp>
    </p:spTree>
    <p:extLst>
      <p:ext uri="{BB962C8B-B14F-4D97-AF65-F5344CB8AC3E}">
        <p14:creationId xmlns:p14="http://schemas.microsoft.com/office/powerpoint/2010/main" val="1757006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a:p>
        </p:txBody>
      </p:sp>
    </p:spTree>
    <p:extLst>
      <p:ext uri="{BB962C8B-B14F-4D97-AF65-F5344CB8AC3E}">
        <p14:creationId xmlns:p14="http://schemas.microsoft.com/office/powerpoint/2010/main" val="361384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11</a:t>
            </a:fld>
            <a:endParaRPr lang="pt-BR"/>
          </a:p>
        </p:txBody>
      </p:sp>
    </p:spTree>
    <p:extLst>
      <p:ext uri="{BB962C8B-B14F-4D97-AF65-F5344CB8AC3E}">
        <p14:creationId xmlns:p14="http://schemas.microsoft.com/office/powerpoint/2010/main" val="183977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02/05/2023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02/05/2023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02/05/2023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02/05/2023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beçalho da Seção">
    <p:bg>
      <p:bgPr>
        <a:solidFill>
          <a:schemeClr val="bg1"/>
        </a:solid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6BBCFB1-7055-FAC3-9389-5D3744D51AE9}"/>
              </a:ext>
            </a:extLst>
          </p:cNvPr>
          <p:cNvPicPr>
            <a:picLocks noChangeAspect="1"/>
          </p:cNvPicPr>
          <p:nvPr userDrawn="1"/>
        </p:nvPicPr>
        <p:blipFill>
          <a:blip r:embed="rId2"/>
          <a:stretch>
            <a:fillRect/>
          </a:stretch>
        </p:blipFill>
        <p:spPr>
          <a:xfrm>
            <a:off x="1" y="1975644"/>
            <a:ext cx="9143999" cy="2906713"/>
          </a:xfrm>
          <a:prstGeom prst="rect">
            <a:avLst/>
          </a:prstGeom>
        </p:spPr>
      </p:pic>
      <p:sp>
        <p:nvSpPr>
          <p:cNvPr id="2" name="Título 1">
            <a:extLst>
              <a:ext uri="{FF2B5EF4-FFF2-40B4-BE49-F238E27FC236}">
                <a16:creationId xmlns:a16="http://schemas.microsoft.com/office/drawing/2014/main" id="{F05CB39F-3DB8-E388-0EA0-7784F89937FC}"/>
              </a:ext>
            </a:extLst>
          </p:cNvPr>
          <p:cNvSpPr>
            <a:spLocks noGrp="1"/>
          </p:cNvSpPr>
          <p:nvPr>
            <p:ph type="title" hasCustomPrompt="1"/>
          </p:nvPr>
        </p:nvSpPr>
        <p:spPr>
          <a:xfrm>
            <a:off x="628650" y="2073528"/>
            <a:ext cx="8387603" cy="1234448"/>
          </a:xfrm>
        </p:spPr>
        <p:txBody>
          <a:bodyPr anchor="ctr">
            <a:normAutofit/>
          </a:bodyPr>
          <a:lstStyle>
            <a:lvl1pPr>
              <a:defRPr sz="3000">
                <a:solidFill>
                  <a:schemeClr val="bg1">
                    <a:lumMod val="85000"/>
                  </a:schemeClr>
                </a:solidFill>
                <a:latin typeface="Gotham HTF"/>
              </a:defRPr>
            </a:lvl1pPr>
          </a:lstStyle>
          <a:p>
            <a:r>
              <a:rPr lang="pt-BR" dirty="0">
                <a:effectLst/>
                <a:latin typeface="Arial" panose="020B0604020202020204" pitchFamily="34" charset="0"/>
              </a:rPr>
              <a:t>Copyright © 2023 Prof. Fulano de tal</a:t>
            </a:r>
            <a:endParaRPr lang="pt-BR" dirty="0"/>
          </a:p>
        </p:txBody>
      </p:sp>
      <p:pic>
        <p:nvPicPr>
          <p:cNvPr id="10" name="Imagem 9">
            <a:extLst>
              <a:ext uri="{FF2B5EF4-FFF2-40B4-BE49-F238E27FC236}">
                <a16:creationId xmlns:a16="http://schemas.microsoft.com/office/drawing/2014/main" id="{0B763F2B-2F27-786A-0992-2F196A37DED3}"/>
              </a:ext>
            </a:extLst>
          </p:cNvPr>
          <p:cNvPicPr>
            <a:picLocks noChangeAspect="1"/>
          </p:cNvPicPr>
          <p:nvPr userDrawn="1"/>
        </p:nvPicPr>
        <p:blipFill>
          <a:blip r:embed="rId3"/>
          <a:stretch>
            <a:fillRect/>
          </a:stretch>
        </p:blipFill>
        <p:spPr>
          <a:xfrm>
            <a:off x="420070" y="2039438"/>
            <a:ext cx="149369" cy="2592933"/>
          </a:xfrm>
          <a:prstGeom prst="rect">
            <a:avLst/>
          </a:prstGeom>
        </p:spPr>
      </p:pic>
      <p:sp>
        <p:nvSpPr>
          <p:cNvPr id="18" name="Título 1">
            <a:extLst>
              <a:ext uri="{FF2B5EF4-FFF2-40B4-BE49-F238E27FC236}">
                <a16:creationId xmlns:a16="http://schemas.microsoft.com/office/drawing/2014/main" id="{FE912F4A-A0EB-DE48-638D-F3D24238F7A8}"/>
              </a:ext>
            </a:extLst>
          </p:cNvPr>
          <p:cNvSpPr txBox="1">
            <a:spLocks/>
          </p:cNvSpPr>
          <p:nvPr userDrawn="1"/>
        </p:nvSpPr>
        <p:spPr>
          <a:xfrm>
            <a:off x="628649" y="3357951"/>
            <a:ext cx="8024534" cy="12344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solidFill>
                  <a:schemeClr val="bg1">
                    <a:lumMod val="85000"/>
                  </a:schemeClr>
                </a:solidFill>
                <a:latin typeface="Arial" panose="020B0604020202020204" pitchFamily="34" charset="0"/>
                <a:ea typeface="+mj-ea"/>
                <a:cs typeface="Arial" panose="020B0604020202020204" pitchFamily="34" charset="0"/>
              </a:defRPr>
            </a:lvl1pPr>
          </a:lstStyle>
          <a:p>
            <a:pPr algn="just"/>
            <a:r>
              <a:rPr lang="pt-BR" sz="1400" dirty="0">
                <a:effectLst/>
                <a:latin typeface="Gotham HTF"/>
              </a:rPr>
              <a:t>Todos direitos reservados. Reprodução ou divulgação total ou parcial deste documento é expressamente proibido sem o consentimento formal, por escrito, do Professor (autor).</a:t>
            </a:r>
            <a:endParaRPr lang="pt-BR" sz="2800" dirty="0">
              <a:latin typeface="Gotham HTF"/>
            </a:endParaRPr>
          </a:p>
        </p:txBody>
      </p:sp>
    </p:spTree>
    <p:extLst>
      <p:ext uri="{BB962C8B-B14F-4D97-AF65-F5344CB8AC3E}">
        <p14:creationId xmlns:p14="http://schemas.microsoft.com/office/powerpoint/2010/main" val="3982175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02/05/2023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02/05/2023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02/05/2023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02/05/2023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02/05/2023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02/05/2023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02/05/2023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02/05/2023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02/05/2023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02/05/2023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02/05/2023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02/05/2023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02/05/2023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02/05/2023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02/05/2023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2771800" y="1187098"/>
            <a:ext cx="2845296" cy="1438968"/>
          </a:xfrm>
          <a:prstGeom prst="wedgeRectCallout">
            <a:avLst>
              <a:gd name="adj1" fmla="val -74379"/>
              <a:gd name="adj2" fmla="val 72422"/>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Gotham HTF"/>
              </a:rPr>
              <a:t>Nesta etapa, </a:t>
            </a:r>
            <a:r>
              <a:rPr lang="pt-BR" dirty="0">
                <a:solidFill>
                  <a:schemeClr val="bg1"/>
                </a:solidFill>
                <a:latin typeface="Gotham HTF"/>
              </a:rPr>
              <a:t>é realizada a digitalização da imagem contendo um texto</a:t>
            </a:r>
          </a:p>
        </p:txBody>
      </p:sp>
    </p:spTree>
    <p:extLst>
      <p:ext uri="{BB962C8B-B14F-4D97-AF65-F5344CB8AC3E}">
        <p14:creationId xmlns:p14="http://schemas.microsoft.com/office/powerpoint/2010/main" val="412801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311352" y="743156"/>
            <a:ext cx="5040560" cy="1438968"/>
          </a:xfrm>
          <a:prstGeom prst="wedgeRectCallout">
            <a:avLst>
              <a:gd name="adj1" fmla="val -22283"/>
              <a:gd name="adj2" fmla="val 100268"/>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a:solidFill>
                  <a:schemeClr val="bg1"/>
                </a:solidFill>
                <a:effectLst/>
                <a:latin typeface="Gotham HTF"/>
              </a:rPr>
              <a:t>Nesta etapa, a imagem digitalizada é ajustada e tratada para melhorar sua qualidade e legibilidade. Isso pode incluir operações como correção de distorção, remoção de ruído e ajuste de contraste e brilho.</a:t>
            </a:r>
            <a:endParaRPr lang="pt-BR" dirty="0">
              <a:solidFill>
                <a:schemeClr val="bg1"/>
              </a:solidFill>
              <a:latin typeface="Gotham HTF"/>
            </a:endParaRPr>
          </a:p>
        </p:txBody>
      </p:sp>
    </p:spTree>
    <p:extLst>
      <p:ext uri="{BB962C8B-B14F-4D97-AF65-F5344CB8AC3E}">
        <p14:creationId xmlns:p14="http://schemas.microsoft.com/office/powerpoint/2010/main" val="321726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707904" y="835112"/>
            <a:ext cx="5040560" cy="1438968"/>
          </a:xfrm>
          <a:prstGeom prst="wedgeRectCallout">
            <a:avLst>
              <a:gd name="adj1" fmla="val 19298"/>
              <a:gd name="adj2" fmla="val 90272"/>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Gotham HTF"/>
              </a:rPr>
              <a:t>Em seguida, a imagem é dividida em regiões ou áreas que contêm caracteres. Isso é feito usando técnicas de segmentação de imagem, como detecção de bordas e análise de textura.</a:t>
            </a:r>
            <a:endParaRPr lang="pt-BR" dirty="0">
              <a:solidFill>
                <a:schemeClr val="bg1"/>
              </a:solidFill>
              <a:latin typeface="Gotham HTF"/>
            </a:endParaRPr>
          </a:p>
        </p:txBody>
      </p:sp>
    </p:spTree>
    <p:extLst>
      <p:ext uri="{BB962C8B-B14F-4D97-AF65-F5344CB8AC3E}">
        <p14:creationId xmlns:p14="http://schemas.microsoft.com/office/powerpoint/2010/main" val="332831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791072" y="1679829"/>
            <a:ext cx="5040560" cy="1438968"/>
          </a:xfrm>
          <a:prstGeom prst="wedgeRectCallout">
            <a:avLst>
              <a:gd name="adj1" fmla="val -24526"/>
              <a:gd name="adj2" fmla="val 145963"/>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Nesta etapa, cada caractere é analisado individualmente e comparado com um banco de dados de caracteres conhecidos. Isso é feito usando técnicas de aprendizado de máquina, como redes neurais e algoritmos de classificação.</a:t>
            </a:r>
            <a:endParaRPr lang="pt-BR" dirty="0">
              <a:solidFill>
                <a:schemeClr val="bg1"/>
              </a:solidFill>
              <a:latin typeface="Gotham HTF"/>
            </a:endParaRPr>
          </a:p>
        </p:txBody>
      </p:sp>
    </p:spTree>
    <p:extLst>
      <p:ext uri="{BB962C8B-B14F-4D97-AF65-F5344CB8AC3E}">
        <p14:creationId xmlns:p14="http://schemas.microsoft.com/office/powerpoint/2010/main" val="123444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553595" y="1668755"/>
            <a:ext cx="5040560" cy="1438968"/>
          </a:xfrm>
          <a:prstGeom prst="wedgeRectCallout">
            <a:avLst>
              <a:gd name="adj1" fmla="val -24526"/>
              <a:gd name="adj2" fmla="val 145963"/>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Finalmente, o texto reconhecido é analisado e corrigido por meio de técnicas de processamento de linguagem natural para melhorar a precisão e a legibilidade do texto reconhecido.</a:t>
            </a:r>
            <a:endParaRPr lang="pt-BR" dirty="0">
              <a:solidFill>
                <a:schemeClr val="bg1"/>
              </a:solidFill>
              <a:latin typeface="Gotham HTF"/>
            </a:endParaRPr>
          </a:p>
        </p:txBody>
      </p:sp>
    </p:spTree>
    <p:extLst>
      <p:ext uri="{BB962C8B-B14F-4D97-AF65-F5344CB8AC3E}">
        <p14:creationId xmlns:p14="http://schemas.microsoft.com/office/powerpoint/2010/main" val="231871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5364087" y="1668755"/>
            <a:ext cx="3230067" cy="1438968"/>
          </a:xfrm>
          <a:prstGeom prst="wedgeRectCallout">
            <a:avLst>
              <a:gd name="adj1" fmla="val 25208"/>
              <a:gd name="adj2" fmla="val 152389"/>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Por fim, o texto é apresentado ou salvo em algum formato editável e possível de ser manipulado ou identificado</a:t>
            </a:r>
            <a:endParaRPr lang="pt-BR" dirty="0">
              <a:solidFill>
                <a:schemeClr val="bg1"/>
              </a:solidFill>
              <a:latin typeface="Gotham HTF"/>
            </a:endParaRPr>
          </a:p>
        </p:txBody>
      </p:sp>
    </p:spTree>
    <p:extLst>
      <p:ext uri="{BB962C8B-B14F-4D97-AF65-F5344CB8AC3E}">
        <p14:creationId xmlns:p14="http://schemas.microsoft.com/office/powerpoint/2010/main" val="426108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Desafios e Limitações</a:t>
            </a:r>
          </a:p>
        </p:txBody>
      </p:sp>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15" name="CaixaDeTexto 14">
            <a:extLst>
              <a:ext uri="{FF2B5EF4-FFF2-40B4-BE49-F238E27FC236}">
                <a16:creationId xmlns:a16="http://schemas.microsoft.com/office/drawing/2014/main" id="{F897A956-D52F-6498-83C4-A9217C1AFECA}"/>
              </a:ext>
            </a:extLst>
          </p:cNvPr>
          <p:cNvSpPr txBox="1"/>
          <p:nvPr/>
        </p:nvSpPr>
        <p:spPr>
          <a:xfrm>
            <a:off x="323528" y="2129081"/>
            <a:ext cx="5090542" cy="954107"/>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Fontes e estilos de caracteres: </a:t>
            </a:r>
            <a:r>
              <a:rPr lang="pt-BR" sz="1400" b="0" i="0" dirty="0">
                <a:effectLst/>
                <a:latin typeface="Gotham HTF"/>
              </a:rPr>
              <a:t>O OCR funciona melhor com fontes e estilos de caracteres claros e bem definidos. </a:t>
            </a:r>
            <a:r>
              <a:rPr lang="pt-BR" sz="1400" dirty="0">
                <a:latin typeface="Gotham HTF"/>
              </a:rPr>
              <a:t>F</a:t>
            </a:r>
            <a:r>
              <a:rPr lang="pt-BR" sz="1400" b="0" i="0" dirty="0">
                <a:effectLst/>
                <a:latin typeface="Gotham HTF"/>
              </a:rPr>
              <a:t>ontes cursivas ou manuscritas podem ser mais difíceis de reconhecer com precisão.</a:t>
            </a:r>
          </a:p>
        </p:txBody>
      </p:sp>
      <p:sp>
        <p:nvSpPr>
          <p:cNvPr id="16" name="CaixaDeTexto 15">
            <a:extLst>
              <a:ext uri="{FF2B5EF4-FFF2-40B4-BE49-F238E27FC236}">
                <a16:creationId xmlns:a16="http://schemas.microsoft.com/office/drawing/2014/main" id="{1980B349-C7B9-CB1D-BA5A-EBBAC7606FB4}"/>
              </a:ext>
            </a:extLst>
          </p:cNvPr>
          <p:cNvSpPr txBox="1"/>
          <p:nvPr/>
        </p:nvSpPr>
        <p:spPr>
          <a:xfrm>
            <a:off x="323528" y="3132837"/>
            <a:ext cx="5018534" cy="1169551"/>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Idiomas diferentes: </a:t>
            </a:r>
            <a:r>
              <a:rPr lang="pt-BR" sz="1400" b="0" i="0" dirty="0">
                <a:effectLst/>
                <a:latin typeface="Gotham HTF"/>
              </a:rPr>
              <a:t>O OCR pode ser limitado no reconhecimento de caracteres em idiomas diferentes. As línguas que usam caracteres não latinos, como chinês ou árabe, podem ser mais difíceis de reconhecer do que as línguas que usam caracteres latinos</a:t>
            </a:r>
          </a:p>
        </p:txBody>
      </p:sp>
      <p:sp>
        <p:nvSpPr>
          <p:cNvPr id="18" name="CaixaDeTexto 17">
            <a:extLst>
              <a:ext uri="{FF2B5EF4-FFF2-40B4-BE49-F238E27FC236}">
                <a16:creationId xmlns:a16="http://schemas.microsoft.com/office/drawing/2014/main" id="{CB34F9D6-DA4E-FFCD-1C7B-9E5F3512C664}"/>
              </a:ext>
            </a:extLst>
          </p:cNvPr>
          <p:cNvSpPr txBox="1"/>
          <p:nvPr/>
        </p:nvSpPr>
        <p:spPr>
          <a:xfrm>
            <a:off x="323528" y="4352037"/>
            <a:ext cx="5018534" cy="1384995"/>
          </a:xfrm>
          <a:prstGeom prst="rect">
            <a:avLst/>
          </a:prstGeom>
          <a:noFill/>
        </p:spPr>
        <p:txBody>
          <a:bodyPr wrap="square">
            <a:spAutoFit/>
          </a:bodyPr>
          <a:lstStyle/>
          <a:p>
            <a:pPr marL="285750" indent="-285750" algn="l">
              <a:buClr>
                <a:srgbClr val="ED265B"/>
              </a:buClr>
              <a:buFont typeface="Wingdings" panose="05000000000000000000" pitchFamily="2" charset="2"/>
              <a:buChar char="v"/>
            </a:pPr>
            <a:r>
              <a:rPr lang="pt-BR" sz="1400" b="1" i="0" dirty="0">
                <a:effectLst/>
                <a:latin typeface="Gotham HTF"/>
              </a:rPr>
              <a:t>Erros de reconhecimento: </a:t>
            </a:r>
            <a:r>
              <a:rPr lang="pt-BR" sz="1400" b="0" i="0" dirty="0">
                <a:effectLst/>
                <a:latin typeface="Gotham HTF"/>
              </a:rPr>
              <a:t>O OCR ainda pode cometer erros de reconhecimento, especialmente em casos em que há uma semelhança entre dois ou mais caracteres. Também pode haver erros de reconhecimento em casos em que o texto está distorcido ou o OCR tem dificuldade em identificar o contexto do texto.</a:t>
            </a:r>
          </a:p>
        </p:txBody>
      </p:sp>
      <p:sp>
        <p:nvSpPr>
          <p:cNvPr id="20" name="CaixaDeTexto 19">
            <a:extLst>
              <a:ext uri="{FF2B5EF4-FFF2-40B4-BE49-F238E27FC236}">
                <a16:creationId xmlns:a16="http://schemas.microsoft.com/office/drawing/2014/main" id="{B69A6125-D97C-6D3B-0EBE-E4EC10346814}"/>
              </a:ext>
            </a:extLst>
          </p:cNvPr>
          <p:cNvSpPr txBox="1"/>
          <p:nvPr/>
        </p:nvSpPr>
        <p:spPr>
          <a:xfrm>
            <a:off x="323528" y="5786680"/>
            <a:ext cx="7200800" cy="738664"/>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Formatação de documentos: </a:t>
            </a:r>
            <a:r>
              <a:rPr lang="pt-BR" sz="1400" b="0" i="0" dirty="0">
                <a:effectLst/>
                <a:latin typeface="Gotham HTF"/>
              </a:rPr>
              <a:t>O OCR pode ter dificuldade em reconhecer informações específicas de formatação de documentos, como tabelas, gráficos ou imagens. Isso pode afetar a precisão do reconhecimento de caracteres em um documento.</a:t>
            </a:r>
          </a:p>
        </p:txBody>
      </p:sp>
    </p:spTree>
    <p:extLst>
      <p:ext uri="{BB962C8B-B14F-4D97-AF65-F5344CB8AC3E}">
        <p14:creationId xmlns:p14="http://schemas.microsoft.com/office/powerpoint/2010/main" val="3660020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Aplicando OCR</a:t>
            </a:r>
          </a:p>
        </p:txBody>
      </p:sp>
      <p:pic>
        <p:nvPicPr>
          <p:cNvPr id="4" name="Imagem 3">
            <a:extLst>
              <a:ext uri="{FF2B5EF4-FFF2-40B4-BE49-F238E27FC236}">
                <a16:creationId xmlns:a16="http://schemas.microsoft.com/office/drawing/2014/main" id="{8D381314-3BD4-9372-71BC-D2AA35D2D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275" y="1662112"/>
            <a:ext cx="4743450" cy="3533775"/>
          </a:xfrm>
          <a:prstGeom prst="rect">
            <a:avLst/>
          </a:prstGeom>
        </p:spPr>
      </p:pic>
      <p:sp>
        <p:nvSpPr>
          <p:cNvPr id="5" name="TextBox 6">
            <a:extLst>
              <a:ext uri="{FF2B5EF4-FFF2-40B4-BE49-F238E27FC236}">
                <a16:creationId xmlns:a16="http://schemas.microsoft.com/office/drawing/2014/main" id="{B154FF48-893F-E585-CC98-05D8218F3123}"/>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Hora de mudar para o Notebook</a:t>
            </a:r>
          </a:p>
        </p:txBody>
      </p:sp>
    </p:spTree>
    <p:extLst>
      <p:ext uri="{BB962C8B-B14F-4D97-AF65-F5344CB8AC3E}">
        <p14:creationId xmlns:p14="http://schemas.microsoft.com/office/powerpoint/2010/main" val="2043722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88DB65-9498-C38F-6493-0EE38DB056B5}"/>
              </a:ext>
            </a:extLst>
          </p:cNvPr>
          <p:cNvSpPr>
            <a:spLocks noGrp="1"/>
          </p:cNvSpPr>
          <p:nvPr>
            <p:ph type="title"/>
          </p:nvPr>
        </p:nvSpPr>
        <p:spPr/>
        <p:txBody>
          <a:bodyPr>
            <a:normAutofit/>
          </a:bodyPr>
          <a:lstStyle/>
          <a:p>
            <a:r>
              <a:rPr lang="pt-BR" dirty="0">
                <a:effectLst/>
                <a:latin typeface="Arial" panose="020B0604020202020204" pitchFamily="34" charset="0"/>
              </a:rPr>
              <a:t>Copyright © 2023 Prof. </a:t>
            </a:r>
            <a:r>
              <a:rPr lang="pt-BR" b="1" dirty="0"/>
              <a:t>Airton Y. C. </a:t>
            </a:r>
            <a:r>
              <a:rPr lang="pt-BR" b="1" dirty="0" err="1"/>
              <a:t>Toyofuku</a:t>
            </a:r>
            <a:endParaRPr lang="pt-BR" b="1" dirty="0"/>
          </a:p>
        </p:txBody>
      </p:sp>
      <p:sp>
        <p:nvSpPr>
          <p:cNvPr id="4" name="Espaço Reservado para Número de Slide 3">
            <a:extLst>
              <a:ext uri="{FF2B5EF4-FFF2-40B4-BE49-F238E27FC236}">
                <a16:creationId xmlns:a16="http://schemas.microsoft.com/office/drawing/2014/main" id="{961A5CC8-8B6C-915A-2707-2E93B7B749E3}"/>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1A1C1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51EF7-2A75-44A0-8045-6A6595E5FF16}" type="slidenum">
              <a:rPr lang="pt-BR" smtClean="0"/>
              <a:pPr/>
              <a:t>18</a:t>
            </a:fld>
            <a:endParaRPr lang="pt-BR" dirty="0"/>
          </a:p>
        </p:txBody>
      </p:sp>
      <p:sp>
        <p:nvSpPr>
          <p:cNvPr id="3" name="CaixaDeTexto 2">
            <a:extLst>
              <a:ext uri="{FF2B5EF4-FFF2-40B4-BE49-F238E27FC236}">
                <a16:creationId xmlns:a16="http://schemas.microsoft.com/office/drawing/2014/main" id="{70F59973-472F-9FB6-B516-D06435C26188}"/>
              </a:ext>
            </a:extLst>
          </p:cNvPr>
          <p:cNvSpPr txBox="1"/>
          <p:nvPr/>
        </p:nvSpPr>
        <p:spPr>
          <a:xfrm>
            <a:off x="107504" y="5733256"/>
            <a:ext cx="8692725" cy="461665"/>
          </a:xfrm>
          <a:prstGeom prst="rect">
            <a:avLst/>
          </a:prstGeom>
          <a:noFill/>
        </p:spPr>
        <p:txBody>
          <a:bodyPr wrap="square">
            <a:spAutoFit/>
          </a:bodyPr>
          <a:lstStyle/>
          <a:p>
            <a:r>
              <a:rPr lang="en-US" sz="1200" b="0" i="0" dirty="0">
                <a:solidFill>
                  <a:srgbClr val="5F7D95"/>
                </a:solidFill>
                <a:effectLst/>
                <a:latin typeface="Proxima Nova"/>
              </a:rPr>
              <a:t>This presentation has been designed using images from Flaticon.com</a:t>
            </a:r>
          </a:p>
          <a:p>
            <a:endParaRPr lang="en-US" sz="1200" b="0" i="0" dirty="0">
              <a:solidFill>
                <a:srgbClr val="5F7D95"/>
              </a:solidFill>
              <a:effectLst/>
              <a:latin typeface="Proxima Nova"/>
            </a:endParaRPr>
          </a:p>
        </p:txBody>
      </p:sp>
    </p:spTree>
    <p:extLst>
      <p:ext uri="{BB962C8B-B14F-4D97-AF65-F5344CB8AC3E}">
        <p14:creationId xmlns:p14="http://schemas.microsoft.com/office/powerpoint/2010/main" val="45131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ANÁLISE E DESENVOLVIMENTO DE SISTEMAS</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DISRUPTIVE ARCHITECTURES: IOT, IOB &amp; IA</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3"/>
          <a:stretch>
            <a:fillRect/>
          </a:stretch>
        </p:blipFill>
        <p:spPr>
          <a:xfrm>
            <a:off x="263471" y="1031740"/>
            <a:ext cx="2044892" cy="2397260"/>
          </a:xfrm>
          <a:prstGeom prst="rect">
            <a:avLst/>
          </a:prstGeom>
        </p:spPr>
      </p:pic>
      <p:pic>
        <p:nvPicPr>
          <p:cNvPr id="11" name="Picture 8"/>
          <p:cNvPicPr>
            <a:picLocks noChangeAspect="1"/>
          </p:cNvPicPr>
          <p:nvPr/>
        </p:nvPicPr>
        <p:blipFill>
          <a:blip r:embed="rId4"/>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11 – Visão Computacional - OCR</a:t>
            </a: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FD4DE9B-04DD-B70E-0EFB-A582D7860D60}"/>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3" name="CaixaDeTexto 2">
            <a:extLst>
              <a:ext uri="{FF2B5EF4-FFF2-40B4-BE49-F238E27FC236}">
                <a16:creationId xmlns:a16="http://schemas.microsoft.com/office/drawing/2014/main" id="{7489500E-1340-0DC4-4BAE-A3DFAC0314DB}"/>
              </a:ext>
            </a:extLst>
          </p:cNvPr>
          <p:cNvSpPr txBox="1"/>
          <p:nvPr/>
        </p:nvSpPr>
        <p:spPr>
          <a:xfrm>
            <a:off x="395536" y="1950069"/>
            <a:ext cx="5495528" cy="3373359"/>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v"/>
            </a:pPr>
            <a:r>
              <a:rPr lang="en-US" dirty="0">
                <a:latin typeface="Gotham HTF Light"/>
                <a:cs typeface="Gotham HTF Light"/>
              </a:rPr>
              <a:t>O que é OCR?;</a:t>
            </a:r>
          </a:p>
          <a:p>
            <a:pPr marL="742950" lvl="1" indent="-285750">
              <a:lnSpc>
                <a:spcPct val="150000"/>
              </a:lnSpc>
              <a:buClr>
                <a:srgbClr val="ED265B"/>
              </a:buClr>
              <a:buFont typeface="Wingdings" panose="05000000000000000000" pitchFamily="2" charset="2"/>
              <a:buChar char="v"/>
            </a:pPr>
            <a:r>
              <a:rPr lang="en-US" dirty="0" err="1">
                <a:latin typeface="Gotham HTF Light"/>
                <a:cs typeface="Gotham HTF Light"/>
              </a:rPr>
              <a:t>Definição</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v"/>
            </a:pPr>
            <a:r>
              <a:rPr lang="en-US" dirty="0" err="1">
                <a:latin typeface="Gotham HTF Light"/>
                <a:cs typeface="Gotham HTF Light"/>
              </a:rPr>
              <a:t>Aplicações</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v"/>
            </a:pPr>
            <a:r>
              <a:rPr lang="en-US" dirty="0">
                <a:latin typeface="Gotham HTF Light"/>
                <a:cs typeface="Gotham HTF Light"/>
              </a:rPr>
              <a:t>Como </a:t>
            </a:r>
            <a:r>
              <a:rPr lang="en-US" dirty="0" err="1">
                <a:latin typeface="Gotham HTF Light"/>
                <a:cs typeface="Gotham HTF Light"/>
              </a:rPr>
              <a:t>funciona</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v"/>
            </a:pPr>
            <a:r>
              <a:rPr lang="en-US" dirty="0" err="1">
                <a:latin typeface="Gotham HTF Light"/>
                <a:cs typeface="Gotham HTF Light"/>
              </a:rPr>
              <a:t>Desafios</a:t>
            </a:r>
            <a:r>
              <a:rPr lang="en-US" dirty="0">
                <a:latin typeface="Gotham HTF Light"/>
                <a:cs typeface="Gotham HTF Light"/>
              </a:rPr>
              <a:t> e </a:t>
            </a:r>
            <a:r>
              <a:rPr lang="en-US" dirty="0" err="1">
                <a:latin typeface="Gotham HTF Light"/>
                <a:cs typeface="Gotham HTF Light"/>
              </a:rPr>
              <a:t>limitações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v"/>
            </a:pPr>
            <a:r>
              <a:rPr lang="en-US" dirty="0" err="1">
                <a:latin typeface="Gotham HTF Light"/>
                <a:cs typeface="Gotham HTF Light"/>
              </a:rPr>
              <a:t>Aplicando</a:t>
            </a:r>
            <a:r>
              <a:rPr lang="en-US" dirty="0">
                <a:latin typeface="Gotham HTF Light"/>
                <a:cs typeface="Gotham HTF Light"/>
              </a:rPr>
              <a:t> OCR;</a:t>
            </a:r>
          </a:p>
          <a:p>
            <a:pPr marL="285750" indent="-285750">
              <a:lnSpc>
                <a:spcPct val="150000"/>
              </a:lnSpc>
              <a:buClr>
                <a:srgbClr val="ED265B"/>
              </a:buClr>
              <a:buFont typeface="Wingdings" panose="05000000000000000000" pitchFamily="2" charset="2"/>
              <a:buChar char="v"/>
            </a:pPr>
            <a:r>
              <a:rPr lang="en-US" dirty="0" err="1">
                <a:latin typeface="Gotham HTF Light"/>
                <a:cs typeface="Gotham HTF Light"/>
              </a:rPr>
              <a:t>Projeto</a:t>
            </a:r>
            <a:r>
              <a:rPr lang="en-US" dirty="0">
                <a:latin typeface="Gotham HTF Light"/>
                <a:cs typeface="Gotham HTF Light"/>
              </a:rPr>
              <a:t> </a:t>
            </a:r>
            <a:r>
              <a:rPr lang="en-US" dirty="0" err="1">
                <a:latin typeface="Gotham HTF Light"/>
                <a:cs typeface="Gotham HTF Light"/>
              </a:rPr>
              <a:t>Prático</a:t>
            </a:r>
            <a:r>
              <a:rPr lang="en-US" dirty="0">
                <a:latin typeface="Gotham HTF Light"/>
                <a:cs typeface="Gotham HTF Light"/>
              </a:rPr>
              <a:t>: </a:t>
            </a:r>
          </a:p>
          <a:p>
            <a:pPr marL="742950" lvl="1" indent="-285750">
              <a:lnSpc>
                <a:spcPct val="150000"/>
              </a:lnSpc>
              <a:buClr>
                <a:srgbClr val="ED265B"/>
              </a:buClr>
              <a:buFont typeface="Wingdings" panose="05000000000000000000" pitchFamily="2" charset="2"/>
              <a:buChar char="v"/>
            </a:pPr>
            <a:r>
              <a:rPr lang="en-US" dirty="0" err="1">
                <a:latin typeface="Gotham HTF Light"/>
                <a:cs typeface="Gotham HTF Light"/>
              </a:rPr>
              <a:t>Criando</a:t>
            </a:r>
            <a:r>
              <a:rPr lang="en-US" dirty="0">
                <a:latin typeface="Gotham HTF Light"/>
                <a:cs typeface="Gotham HTF Light"/>
              </a:rPr>
              <a:t> um </a:t>
            </a:r>
            <a:r>
              <a:rPr lang="en-US" dirty="0" err="1">
                <a:latin typeface="Gotham HTF Light"/>
                <a:cs typeface="Gotham HTF Light"/>
              </a:rPr>
              <a:t>Leitor</a:t>
            </a:r>
            <a:r>
              <a:rPr lang="en-US" dirty="0">
                <a:latin typeface="Gotham HTF Light"/>
                <a:cs typeface="Gotham HTF Light"/>
              </a:rPr>
              <a:t> de E-book</a:t>
            </a:r>
          </a:p>
        </p:txBody>
      </p:sp>
      <p:pic>
        <p:nvPicPr>
          <p:cNvPr id="4" name="Google Shape;82;p18">
            <a:extLst>
              <a:ext uri="{FF2B5EF4-FFF2-40B4-BE49-F238E27FC236}">
                <a16:creationId xmlns:a16="http://schemas.microsoft.com/office/drawing/2014/main" id="{196206C9-0A85-09D8-FA92-112158C960FA}"/>
              </a:ext>
            </a:extLst>
          </p:cNvPr>
          <p:cNvPicPr preferRelativeResize="0">
            <a:picLocks noChangeAspect="1"/>
          </p:cNvPicPr>
          <p:nvPr/>
        </p:nvPicPr>
        <p:blipFill>
          <a:blip r:embed="rId2">
            <a:alphaModFix/>
          </a:blip>
          <a:stretch>
            <a:fillRect/>
          </a:stretch>
        </p:blipFill>
        <p:spPr>
          <a:xfrm>
            <a:off x="5315400" y="1441068"/>
            <a:ext cx="3600000" cy="3600000"/>
          </a:xfrm>
          <a:prstGeom prst="rect">
            <a:avLst/>
          </a:prstGeom>
          <a:noFill/>
          <a:ln>
            <a:noFill/>
          </a:ln>
        </p:spPr>
      </p:pic>
    </p:spTree>
    <p:extLst>
      <p:ext uri="{BB962C8B-B14F-4D97-AF65-F5344CB8AC3E}">
        <p14:creationId xmlns:p14="http://schemas.microsoft.com/office/powerpoint/2010/main" val="368515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C086832-A571-BFA3-D684-7EEC4EF51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1451" y="692696"/>
            <a:ext cx="5961097" cy="3312368"/>
          </a:xfrm>
          <a:prstGeom prst="rect">
            <a:avLst/>
          </a:prstGeom>
        </p:spPr>
      </p:pic>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Definição</a:t>
            </a:r>
          </a:p>
        </p:txBody>
      </p:sp>
      <p:sp>
        <p:nvSpPr>
          <p:cNvPr id="15" name="Retângulo: Canto Dobrado 14">
            <a:extLst>
              <a:ext uri="{FF2B5EF4-FFF2-40B4-BE49-F238E27FC236}">
                <a16:creationId xmlns:a16="http://schemas.microsoft.com/office/drawing/2014/main" id="{8E93513B-C4ED-2269-9319-96B4F1676252}"/>
              </a:ext>
            </a:extLst>
          </p:cNvPr>
          <p:cNvSpPr/>
          <p:nvPr/>
        </p:nvSpPr>
        <p:spPr>
          <a:xfrm>
            <a:off x="395536" y="3789040"/>
            <a:ext cx="8424936" cy="2376264"/>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i="0" dirty="0">
              <a:solidFill>
                <a:srgbClr val="333333"/>
              </a:solidFill>
              <a:effectLst/>
              <a:latin typeface="Gotham HTF"/>
            </a:endParaRPr>
          </a:p>
          <a:p>
            <a:pPr algn="ctr"/>
            <a:r>
              <a:rPr lang="pt-BR" b="1" i="0" dirty="0">
                <a:solidFill>
                  <a:srgbClr val="333333"/>
                </a:solidFill>
                <a:effectLst/>
                <a:latin typeface="Gotham HTF"/>
              </a:rPr>
              <a:t>“</a:t>
            </a:r>
            <a:r>
              <a:rPr lang="pt-BR" b="1" i="0" dirty="0" err="1">
                <a:solidFill>
                  <a:srgbClr val="333333"/>
                </a:solidFill>
                <a:effectLst/>
                <a:latin typeface="Gotham HTF"/>
              </a:rPr>
              <a:t>Optical</a:t>
            </a:r>
            <a:r>
              <a:rPr lang="pt-BR" b="1" i="0" dirty="0">
                <a:solidFill>
                  <a:srgbClr val="333333"/>
                </a:solidFill>
                <a:effectLst/>
                <a:latin typeface="Gotham HTF"/>
              </a:rPr>
              <a:t> </a:t>
            </a:r>
            <a:r>
              <a:rPr lang="pt-BR" b="1" i="0" dirty="0" err="1">
                <a:solidFill>
                  <a:srgbClr val="333333"/>
                </a:solidFill>
                <a:effectLst/>
                <a:latin typeface="Gotham HTF"/>
              </a:rPr>
              <a:t>character</a:t>
            </a:r>
            <a:r>
              <a:rPr lang="pt-BR" b="1" i="0" dirty="0">
                <a:solidFill>
                  <a:srgbClr val="333333"/>
                </a:solidFill>
                <a:effectLst/>
                <a:latin typeface="Gotham HTF"/>
              </a:rPr>
              <a:t> </a:t>
            </a:r>
            <a:r>
              <a:rPr lang="pt-BR" b="1" i="0" dirty="0" err="1">
                <a:solidFill>
                  <a:srgbClr val="333333"/>
                </a:solidFill>
                <a:effectLst/>
                <a:latin typeface="Gotham HTF"/>
              </a:rPr>
              <a:t>recognition</a:t>
            </a:r>
            <a:r>
              <a:rPr lang="pt-BR" b="1" i="0" dirty="0">
                <a:solidFill>
                  <a:srgbClr val="333333"/>
                </a:solidFill>
                <a:effectLst/>
                <a:latin typeface="Gotham HTF"/>
              </a:rPr>
              <a:t> </a:t>
            </a:r>
            <a:r>
              <a:rPr lang="pt-BR" b="0" i="0" dirty="0">
                <a:solidFill>
                  <a:srgbClr val="333333"/>
                </a:solidFill>
                <a:effectLst/>
                <a:latin typeface="Gotham HTF"/>
              </a:rPr>
              <a:t>(OCR – reconhecimento de caractere óptico) é o processo que converte uma imagem de texto em um formato de texto legível por máquina. Por exemplo, se você digitalizar um formulário ou recibo, seu computador salvará a digitalização como um arquivo de imagem. Você não pode usar um editor de texto para editar, pesquisar nem contar as palavras no arquivo de imagem. No entanto, você pode usar o OCR para converter a imagem em um documento de texto com o conteúdo armazenado como dados de texto.”</a:t>
            </a:r>
            <a:endParaRPr lang="pt-BR" dirty="0">
              <a:solidFill>
                <a:srgbClr val="ED145B"/>
              </a:solidFill>
              <a:latin typeface="Gotham HTF"/>
            </a:endParaRPr>
          </a:p>
        </p:txBody>
      </p:sp>
    </p:spTree>
    <p:extLst>
      <p:ext uri="{BB962C8B-B14F-4D97-AF65-F5344CB8AC3E}">
        <p14:creationId xmlns:p14="http://schemas.microsoft.com/office/powerpoint/2010/main" val="246499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Aplicações</a:t>
            </a:r>
          </a:p>
        </p:txBody>
      </p:sp>
      <p:grpSp>
        <p:nvGrpSpPr>
          <p:cNvPr id="13" name="Agrupar 12">
            <a:extLst>
              <a:ext uri="{FF2B5EF4-FFF2-40B4-BE49-F238E27FC236}">
                <a16:creationId xmlns:a16="http://schemas.microsoft.com/office/drawing/2014/main" id="{0A1879C0-EB68-8060-D638-374A48909F7C}"/>
              </a:ext>
            </a:extLst>
          </p:cNvPr>
          <p:cNvGrpSpPr/>
          <p:nvPr/>
        </p:nvGrpSpPr>
        <p:grpSpPr>
          <a:xfrm>
            <a:off x="872184" y="1402607"/>
            <a:ext cx="3051744" cy="2696341"/>
            <a:chOff x="323528" y="1402607"/>
            <a:chExt cx="3051744" cy="2696341"/>
          </a:xfrm>
        </p:grpSpPr>
        <p:pic>
          <p:nvPicPr>
            <p:cNvPr id="5" name="Imagem 4">
              <a:extLst>
                <a:ext uri="{FF2B5EF4-FFF2-40B4-BE49-F238E27FC236}">
                  <a16:creationId xmlns:a16="http://schemas.microsoft.com/office/drawing/2014/main" id="{FED222F6-FB96-F99F-BDD1-17CE17A72B77}"/>
                </a:ext>
              </a:extLst>
            </p:cNvPr>
            <p:cNvPicPr>
              <a:picLocks noChangeAspect="1"/>
            </p:cNvPicPr>
            <p:nvPr/>
          </p:nvPicPr>
          <p:blipFill>
            <a:blip r:embed="rId3"/>
            <a:stretch>
              <a:fillRect/>
            </a:stretch>
          </p:blipFill>
          <p:spPr>
            <a:xfrm>
              <a:off x="323528" y="1402607"/>
              <a:ext cx="3051744" cy="2160000"/>
            </a:xfrm>
            <a:prstGeom prst="rect">
              <a:avLst/>
            </a:prstGeom>
          </p:spPr>
        </p:pic>
        <p:sp>
          <p:nvSpPr>
            <p:cNvPr id="7" name="CaixaDeTexto 6">
              <a:extLst>
                <a:ext uri="{FF2B5EF4-FFF2-40B4-BE49-F238E27FC236}">
                  <a16:creationId xmlns:a16="http://schemas.microsoft.com/office/drawing/2014/main" id="{7EF4F0F7-90EA-F8CC-0946-3FF8B386F559}"/>
                </a:ext>
              </a:extLst>
            </p:cNvPr>
            <p:cNvSpPr txBox="1"/>
            <p:nvPr/>
          </p:nvSpPr>
          <p:spPr>
            <a:xfrm>
              <a:off x="323528" y="3698838"/>
              <a:ext cx="3051744" cy="400110"/>
            </a:xfrm>
            <a:prstGeom prst="rect">
              <a:avLst/>
            </a:prstGeom>
            <a:noFill/>
          </p:spPr>
          <p:txBody>
            <a:bodyPr wrap="square">
              <a:spAutoFit/>
            </a:bodyPr>
            <a:lstStyle/>
            <a:p>
              <a:r>
                <a:rPr lang="pt-BR" sz="1000" dirty="0"/>
                <a:t>Fonte: https://pyimagesearch.com/2017/07/17/credit-card-ocr-with-opencv-and-python/</a:t>
              </a:r>
            </a:p>
          </p:txBody>
        </p:sp>
      </p:gr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669888"/>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Preenchimento automático de dados do cartão de crédito em Sites de Compras ou Pagamentos</a:t>
            </a:r>
          </a:p>
        </p:txBody>
      </p:sp>
    </p:spTree>
    <p:extLst>
      <p:ext uri="{BB962C8B-B14F-4D97-AF65-F5344CB8AC3E}">
        <p14:creationId xmlns:p14="http://schemas.microsoft.com/office/powerpoint/2010/main" val="156127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Aplicações</a:t>
            </a:r>
          </a:p>
        </p:txBody>
      </p:sp>
      <p:grpSp>
        <p:nvGrpSpPr>
          <p:cNvPr id="13" name="Agrupar 12">
            <a:extLst>
              <a:ext uri="{FF2B5EF4-FFF2-40B4-BE49-F238E27FC236}">
                <a16:creationId xmlns:a16="http://schemas.microsoft.com/office/drawing/2014/main" id="{0A1879C0-EB68-8060-D638-374A48909F7C}"/>
              </a:ext>
            </a:extLst>
          </p:cNvPr>
          <p:cNvGrpSpPr/>
          <p:nvPr/>
        </p:nvGrpSpPr>
        <p:grpSpPr>
          <a:xfrm>
            <a:off x="872184" y="1402607"/>
            <a:ext cx="3051744" cy="2696341"/>
            <a:chOff x="323528" y="1402607"/>
            <a:chExt cx="3051744" cy="2696341"/>
          </a:xfrm>
        </p:grpSpPr>
        <p:pic>
          <p:nvPicPr>
            <p:cNvPr id="5" name="Imagem 4">
              <a:extLst>
                <a:ext uri="{FF2B5EF4-FFF2-40B4-BE49-F238E27FC236}">
                  <a16:creationId xmlns:a16="http://schemas.microsoft.com/office/drawing/2014/main" id="{FED222F6-FB96-F99F-BDD1-17CE17A72B77}"/>
                </a:ext>
              </a:extLst>
            </p:cNvPr>
            <p:cNvPicPr>
              <a:picLocks noChangeAspect="1"/>
            </p:cNvPicPr>
            <p:nvPr/>
          </p:nvPicPr>
          <p:blipFill>
            <a:blip r:embed="rId3"/>
            <a:stretch>
              <a:fillRect/>
            </a:stretch>
          </p:blipFill>
          <p:spPr>
            <a:xfrm>
              <a:off x="323528" y="1402607"/>
              <a:ext cx="3051744" cy="2160000"/>
            </a:xfrm>
            <a:prstGeom prst="rect">
              <a:avLst/>
            </a:prstGeom>
          </p:spPr>
        </p:pic>
        <p:sp>
          <p:nvSpPr>
            <p:cNvPr id="7" name="CaixaDeTexto 6">
              <a:extLst>
                <a:ext uri="{FF2B5EF4-FFF2-40B4-BE49-F238E27FC236}">
                  <a16:creationId xmlns:a16="http://schemas.microsoft.com/office/drawing/2014/main" id="{7EF4F0F7-90EA-F8CC-0946-3FF8B386F559}"/>
                </a:ext>
              </a:extLst>
            </p:cNvPr>
            <p:cNvSpPr txBox="1"/>
            <p:nvPr/>
          </p:nvSpPr>
          <p:spPr>
            <a:xfrm>
              <a:off x="323528" y="3698838"/>
              <a:ext cx="3051744" cy="400110"/>
            </a:xfrm>
            <a:prstGeom prst="rect">
              <a:avLst/>
            </a:prstGeom>
            <a:noFill/>
          </p:spPr>
          <p:txBody>
            <a:bodyPr wrap="square">
              <a:spAutoFit/>
            </a:bodyPr>
            <a:lstStyle/>
            <a:p>
              <a:r>
                <a:rPr lang="pt-BR" sz="1000" dirty="0"/>
                <a:t>Fonte: https://pyimagesearch.com/2017/07/17/credit-card-ocr-with-opencv-and-python/</a:t>
              </a:r>
            </a:p>
          </p:txBody>
        </p:sp>
      </p:gr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669888"/>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Preenchimento automático de dados do cartão de crédito em Sites de Compras ou Pagamentos</a:t>
            </a:r>
          </a:p>
        </p:txBody>
      </p:sp>
      <p:grpSp>
        <p:nvGrpSpPr>
          <p:cNvPr id="9" name="Agrupar 8">
            <a:extLst>
              <a:ext uri="{FF2B5EF4-FFF2-40B4-BE49-F238E27FC236}">
                <a16:creationId xmlns:a16="http://schemas.microsoft.com/office/drawing/2014/main" id="{A4DEA941-217A-0D22-A261-5D706D76E184}"/>
              </a:ext>
            </a:extLst>
          </p:cNvPr>
          <p:cNvGrpSpPr/>
          <p:nvPr/>
        </p:nvGrpSpPr>
        <p:grpSpPr>
          <a:xfrm>
            <a:off x="4572000" y="3062971"/>
            <a:ext cx="3745396" cy="3678397"/>
            <a:chOff x="4680502" y="2913053"/>
            <a:chExt cx="3745396" cy="3678397"/>
          </a:xfrm>
        </p:grpSpPr>
        <p:pic>
          <p:nvPicPr>
            <p:cNvPr id="3" name="Imagem 2">
              <a:extLst>
                <a:ext uri="{FF2B5EF4-FFF2-40B4-BE49-F238E27FC236}">
                  <a16:creationId xmlns:a16="http://schemas.microsoft.com/office/drawing/2014/main" id="{68C6579F-6E65-8C97-A060-89F46C0C3466}"/>
                </a:ext>
              </a:extLst>
            </p:cNvPr>
            <p:cNvPicPr>
              <a:picLocks noChangeAspect="1"/>
            </p:cNvPicPr>
            <p:nvPr/>
          </p:nvPicPr>
          <p:blipFill rotWithShape="1">
            <a:blip r:embed="rId4">
              <a:extLst>
                <a:ext uri="{28A0092B-C50C-407E-A947-70E740481C1C}">
                  <a14:useLocalDpi xmlns:a14="http://schemas.microsoft.com/office/drawing/2010/main" val="0"/>
                </a:ext>
              </a:extLst>
            </a:blip>
            <a:srcRect l="10689" t="13063" r="22266"/>
            <a:stretch/>
          </p:blipFill>
          <p:spPr>
            <a:xfrm>
              <a:off x="4680502" y="2913053"/>
              <a:ext cx="3745396" cy="3237761"/>
            </a:xfrm>
            <a:prstGeom prst="rect">
              <a:avLst/>
            </a:prstGeom>
          </p:spPr>
        </p:pic>
        <p:sp>
          <p:nvSpPr>
            <p:cNvPr id="6" name="CaixaDeTexto 5">
              <a:extLst>
                <a:ext uri="{FF2B5EF4-FFF2-40B4-BE49-F238E27FC236}">
                  <a16:creationId xmlns:a16="http://schemas.microsoft.com/office/drawing/2014/main" id="{CD4F3015-6667-E633-5749-00E4B6C4FAA3}"/>
                </a:ext>
              </a:extLst>
            </p:cNvPr>
            <p:cNvSpPr txBox="1"/>
            <p:nvPr/>
          </p:nvSpPr>
          <p:spPr>
            <a:xfrm>
              <a:off x="4680502" y="6160563"/>
              <a:ext cx="3636894" cy="430887"/>
            </a:xfrm>
            <a:prstGeom prst="rect">
              <a:avLst/>
            </a:prstGeom>
            <a:noFill/>
          </p:spPr>
          <p:txBody>
            <a:bodyPr wrap="square">
              <a:spAutoFit/>
            </a:bodyPr>
            <a:lstStyle/>
            <a:p>
              <a:r>
                <a:rPr lang="pt-BR" sz="1100" dirty="0"/>
                <a:t>Fonte: https://iotdesignpro.com/projects/real-time-license-plate-recognition-using-raspberry-pi-and-python</a:t>
              </a:r>
            </a:p>
          </p:txBody>
        </p:sp>
      </p:grpSp>
      <p:sp>
        <p:nvSpPr>
          <p:cNvPr id="8" name="Retângulo: Canto Dobrado 7">
            <a:extLst>
              <a:ext uri="{FF2B5EF4-FFF2-40B4-BE49-F238E27FC236}">
                <a16:creationId xmlns:a16="http://schemas.microsoft.com/office/drawing/2014/main" id="{EB7B5DE2-8688-240E-30DC-BA0A60A08A1F}"/>
              </a:ext>
            </a:extLst>
          </p:cNvPr>
          <p:cNvSpPr/>
          <p:nvPr/>
        </p:nvSpPr>
        <p:spPr>
          <a:xfrm>
            <a:off x="215516" y="4681851"/>
            <a:ext cx="4032448"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Identificação de placas de veículos para monitoramento de vias, sistemas de segurança, cobrança de pedágio, etc. </a:t>
            </a:r>
          </a:p>
        </p:txBody>
      </p:sp>
    </p:spTree>
    <p:extLst>
      <p:ext uri="{BB962C8B-B14F-4D97-AF65-F5344CB8AC3E}">
        <p14:creationId xmlns:p14="http://schemas.microsoft.com/office/powerpoint/2010/main" val="383666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Aplicações</a:t>
            </a:r>
          </a:p>
        </p:txBody>
      </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741896"/>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Utilizar técnicas de </a:t>
            </a:r>
            <a:r>
              <a:rPr lang="pt-BR" dirty="0" err="1">
                <a:solidFill>
                  <a:schemeClr val="tx1"/>
                </a:solidFill>
              </a:rPr>
              <a:t>text</a:t>
            </a:r>
            <a:r>
              <a:rPr lang="pt-BR" dirty="0">
                <a:solidFill>
                  <a:schemeClr val="tx1"/>
                </a:solidFill>
              </a:rPr>
              <a:t> </a:t>
            </a:r>
            <a:r>
              <a:rPr lang="pt-BR" dirty="0" err="1">
                <a:solidFill>
                  <a:schemeClr val="tx1"/>
                </a:solidFill>
              </a:rPr>
              <a:t>to</a:t>
            </a:r>
            <a:r>
              <a:rPr lang="pt-BR" dirty="0">
                <a:solidFill>
                  <a:schemeClr val="tx1"/>
                </a:solidFill>
              </a:rPr>
              <a:t> speech (texto para fala) em aplicações para facilitar a “leitura” de documentos.</a:t>
            </a:r>
          </a:p>
        </p:txBody>
      </p:sp>
      <p:pic>
        <p:nvPicPr>
          <p:cNvPr id="4" name="Imagem 3">
            <a:extLst>
              <a:ext uri="{FF2B5EF4-FFF2-40B4-BE49-F238E27FC236}">
                <a16:creationId xmlns:a16="http://schemas.microsoft.com/office/drawing/2014/main" id="{ED01DC21-C5C9-5DAE-3471-8CEE400F09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71" y="1281143"/>
            <a:ext cx="2786337" cy="2003841"/>
          </a:xfrm>
          <a:prstGeom prst="rect">
            <a:avLst/>
          </a:prstGeom>
        </p:spPr>
      </p:pic>
      <p:sp>
        <p:nvSpPr>
          <p:cNvPr id="15" name="CaixaDeTexto 14">
            <a:extLst>
              <a:ext uri="{FF2B5EF4-FFF2-40B4-BE49-F238E27FC236}">
                <a16:creationId xmlns:a16="http://schemas.microsoft.com/office/drawing/2014/main" id="{B1D419D3-CF7F-4EF0-74CF-4D8502E3C3A6}"/>
              </a:ext>
            </a:extLst>
          </p:cNvPr>
          <p:cNvSpPr txBox="1"/>
          <p:nvPr/>
        </p:nvSpPr>
        <p:spPr>
          <a:xfrm>
            <a:off x="838571" y="3284984"/>
            <a:ext cx="2786337" cy="600164"/>
          </a:xfrm>
          <a:prstGeom prst="rect">
            <a:avLst/>
          </a:prstGeom>
          <a:noFill/>
        </p:spPr>
        <p:txBody>
          <a:bodyPr wrap="square">
            <a:spAutoFit/>
          </a:bodyPr>
          <a:lstStyle/>
          <a:p>
            <a:r>
              <a:rPr lang="pt-BR" sz="1100" dirty="0"/>
              <a:t>Fonte: https://www.amazon.com/Reader-Secure-Scanner-Inclusion-Workplace/dp/B08KS8ZC7Q</a:t>
            </a:r>
          </a:p>
        </p:txBody>
      </p:sp>
    </p:spTree>
    <p:extLst>
      <p:ext uri="{BB962C8B-B14F-4D97-AF65-F5344CB8AC3E}">
        <p14:creationId xmlns:p14="http://schemas.microsoft.com/office/powerpoint/2010/main" val="205385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Aplicações</a:t>
            </a:r>
          </a:p>
        </p:txBody>
      </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741896"/>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Utilizar técnicas de </a:t>
            </a:r>
            <a:r>
              <a:rPr lang="pt-BR" dirty="0" err="1">
                <a:solidFill>
                  <a:schemeClr val="tx1"/>
                </a:solidFill>
              </a:rPr>
              <a:t>text</a:t>
            </a:r>
            <a:r>
              <a:rPr lang="pt-BR" dirty="0">
                <a:solidFill>
                  <a:schemeClr val="tx1"/>
                </a:solidFill>
              </a:rPr>
              <a:t> </a:t>
            </a:r>
            <a:r>
              <a:rPr lang="pt-BR" dirty="0" err="1">
                <a:solidFill>
                  <a:schemeClr val="tx1"/>
                </a:solidFill>
              </a:rPr>
              <a:t>to</a:t>
            </a:r>
            <a:r>
              <a:rPr lang="pt-BR" dirty="0">
                <a:solidFill>
                  <a:schemeClr val="tx1"/>
                </a:solidFill>
              </a:rPr>
              <a:t> speech (texto para fala) em aplicações para facilitar a “leitura” de documentos.</a:t>
            </a:r>
          </a:p>
        </p:txBody>
      </p:sp>
      <p:sp>
        <p:nvSpPr>
          <p:cNvPr id="8" name="Retângulo: Canto Dobrado 7">
            <a:extLst>
              <a:ext uri="{FF2B5EF4-FFF2-40B4-BE49-F238E27FC236}">
                <a16:creationId xmlns:a16="http://schemas.microsoft.com/office/drawing/2014/main" id="{EB7B5DE2-8688-240E-30DC-BA0A60A08A1F}"/>
              </a:ext>
            </a:extLst>
          </p:cNvPr>
          <p:cNvSpPr/>
          <p:nvPr/>
        </p:nvSpPr>
        <p:spPr>
          <a:xfrm>
            <a:off x="215516" y="4681851"/>
            <a:ext cx="2556284"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Controle contábil pessoal ou empresarial</a:t>
            </a:r>
          </a:p>
        </p:txBody>
      </p:sp>
      <p:pic>
        <p:nvPicPr>
          <p:cNvPr id="4" name="Imagem 3">
            <a:extLst>
              <a:ext uri="{FF2B5EF4-FFF2-40B4-BE49-F238E27FC236}">
                <a16:creationId xmlns:a16="http://schemas.microsoft.com/office/drawing/2014/main" id="{ED01DC21-C5C9-5DAE-3471-8CEE400F09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71" y="1281143"/>
            <a:ext cx="2786337" cy="2003841"/>
          </a:xfrm>
          <a:prstGeom prst="rect">
            <a:avLst/>
          </a:prstGeom>
        </p:spPr>
      </p:pic>
      <p:sp>
        <p:nvSpPr>
          <p:cNvPr id="15" name="CaixaDeTexto 14">
            <a:extLst>
              <a:ext uri="{FF2B5EF4-FFF2-40B4-BE49-F238E27FC236}">
                <a16:creationId xmlns:a16="http://schemas.microsoft.com/office/drawing/2014/main" id="{B1D419D3-CF7F-4EF0-74CF-4D8502E3C3A6}"/>
              </a:ext>
            </a:extLst>
          </p:cNvPr>
          <p:cNvSpPr txBox="1"/>
          <p:nvPr/>
        </p:nvSpPr>
        <p:spPr>
          <a:xfrm>
            <a:off x="838571" y="3284984"/>
            <a:ext cx="2786337" cy="600164"/>
          </a:xfrm>
          <a:prstGeom prst="rect">
            <a:avLst/>
          </a:prstGeom>
          <a:noFill/>
        </p:spPr>
        <p:txBody>
          <a:bodyPr wrap="square">
            <a:spAutoFit/>
          </a:bodyPr>
          <a:lstStyle/>
          <a:p>
            <a:r>
              <a:rPr lang="pt-BR" sz="1100" dirty="0"/>
              <a:t>Fonte: https://www.amazon.com/Reader-Secure-Scanner-Inclusion-Workplace/dp/B08KS8ZC7Q</a:t>
            </a:r>
          </a:p>
        </p:txBody>
      </p:sp>
      <p:grpSp>
        <p:nvGrpSpPr>
          <p:cNvPr id="7" name="Agrupar 6">
            <a:extLst>
              <a:ext uri="{FF2B5EF4-FFF2-40B4-BE49-F238E27FC236}">
                <a16:creationId xmlns:a16="http://schemas.microsoft.com/office/drawing/2014/main" id="{09F324CF-1BA0-6505-7D2E-F776F40F3A3A}"/>
              </a:ext>
            </a:extLst>
          </p:cNvPr>
          <p:cNvGrpSpPr/>
          <p:nvPr/>
        </p:nvGrpSpPr>
        <p:grpSpPr>
          <a:xfrm>
            <a:off x="2891259" y="4143095"/>
            <a:ext cx="6052303" cy="2581555"/>
            <a:chOff x="2891259" y="4143095"/>
            <a:chExt cx="6052303" cy="2581555"/>
          </a:xfrm>
        </p:grpSpPr>
        <p:sp>
          <p:nvSpPr>
            <p:cNvPr id="3" name="CaixaDeTexto 2">
              <a:extLst>
                <a:ext uri="{FF2B5EF4-FFF2-40B4-BE49-F238E27FC236}">
                  <a16:creationId xmlns:a16="http://schemas.microsoft.com/office/drawing/2014/main" id="{0396B6C8-0E5D-2AA0-1209-151640C2EC47}"/>
                </a:ext>
              </a:extLst>
            </p:cNvPr>
            <p:cNvSpPr txBox="1"/>
            <p:nvPr/>
          </p:nvSpPr>
          <p:spPr>
            <a:xfrm>
              <a:off x="3131840" y="6293763"/>
              <a:ext cx="3709789" cy="430887"/>
            </a:xfrm>
            <a:prstGeom prst="rect">
              <a:avLst/>
            </a:prstGeom>
            <a:noFill/>
          </p:spPr>
          <p:txBody>
            <a:bodyPr wrap="square">
              <a:spAutoFit/>
            </a:bodyPr>
            <a:lstStyle/>
            <a:p>
              <a:r>
                <a:rPr lang="pt-BR" sz="1100" dirty="0"/>
                <a:t>Fonte: https://help.catalytic.com/docs/images-optical-character-recognition-ocr/</a:t>
              </a:r>
            </a:p>
          </p:txBody>
        </p:sp>
        <p:pic>
          <p:nvPicPr>
            <p:cNvPr id="6" name="Imagem 5">
              <a:extLst>
                <a:ext uri="{FF2B5EF4-FFF2-40B4-BE49-F238E27FC236}">
                  <a16:creationId xmlns:a16="http://schemas.microsoft.com/office/drawing/2014/main" id="{42B960A1-0242-54C9-4699-063203453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259" y="4143095"/>
              <a:ext cx="6052303" cy="2223563"/>
            </a:xfrm>
            <a:prstGeom prst="rect">
              <a:avLst/>
            </a:prstGeom>
          </p:spPr>
        </p:pic>
      </p:grpSp>
    </p:spTree>
    <p:extLst>
      <p:ext uri="{BB962C8B-B14F-4D97-AF65-F5344CB8AC3E}">
        <p14:creationId xmlns:p14="http://schemas.microsoft.com/office/powerpoint/2010/main" val="419455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1" name="TextBox 6">
            <a:extLst>
              <a:ext uri="{FF2B5EF4-FFF2-40B4-BE49-F238E27FC236}">
                <a16:creationId xmlns:a16="http://schemas.microsoft.com/office/drawing/2014/main" id="{A80C1A08-032F-2E7A-584F-18AA4FAAF7FD}"/>
              </a:ext>
            </a:extLst>
          </p:cNvPr>
          <p:cNvSpPr txBox="1"/>
          <p:nvPr/>
        </p:nvSpPr>
        <p:spPr>
          <a:xfrm>
            <a:off x="228600" y="743156"/>
            <a:ext cx="6324600" cy="523220"/>
          </a:xfrm>
          <a:prstGeom prst="rect">
            <a:avLst/>
          </a:prstGeom>
          <a:noFill/>
        </p:spPr>
        <p:txBody>
          <a:bodyPr wrap="square" rtlCol="0">
            <a:spAutoFit/>
          </a:bodyPr>
          <a:lstStyle/>
          <a:p>
            <a:pPr marL="571500" indent="-571500">
              <a:buFont typeface="Wingdings" panose="05000000000000000000" pitchFamily="2" charset="2"/>
              <a:buChar char="Ø"/>
            </a:pPr>
            <a:r>
              <a:rPr lang="pt-BR" sz="2800" dirty="0">
                <a:solidFill>
                  <a:srgbClr val="ED145B"/>
                </a:solidFill>
                <a:latin typeface="Gotham HTF" pitchFamily="50" charset="0"/>
                <a:cs typeface="Gotham HTF Light"/>
              </a:rPr>
              <a:t>Como funciona?</a:t>
            </a:r>
          </a:p>
        </p:txBody>
      </p:sp>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Tree>
    <p:extLst>
      <p:ext uri="{BB962C8B-B14F-4D97-AF65-F5344CB8AC3E}">
        <p14:creationId xmlns:p14="http://schemas.microsoft.com/office/powerpoint/2010/main" val="794455013"/>
      </p:ext>
    </p:extLst>
  </p:cSld>
  <p:clrMapOvr>
    <a:masterClrMapping/>
  </p:clrMapOvr>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13038</TotalTime>
  <Words>1116</Words>
  <Application>Microsoft Office PowerPoint</Application>
  <PresentationFormat>Apresentação na tela (4:3)</PresentationFormat>
  <Paragraphs>95</Paragraphs>
  <Slides>18</Slides>
  <Notes>15</Notes>
  <HiddenSlides>0</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18</vt:i4>
      </vt:variant>
    </vt:vector>
  </HeadingPairs>
  <TitlesOfParts>
    <vt:vector size="29" baseType="lpstr">
      <vt:lpstr>Arial</vt:lpstr>
      <vt:lpstr>Calibri</vt:lpstr>
      <vt:lpstr>Calibri Light</vt:lpstr>
      <vt:lpstr>Gotham HTF</vt:lpstr>
      <vt:lpstr>Gotham HTF Light</vt:lpstr>
      <vt:lpstr>Gotham HTF Medium</vt:lpstr>
      <vt:lpstr>Proxima Nova</vt:lpstr>
      <vt:lpstr>Söhne</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Y. C. Toyofuku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661</cp:revision>
  <dcterms:created xsi:type="dcterms:W3CDTF">2018-08-18T04:32:45Z</dcterms:created>
  <dcterms:modified xsi:type="dcterms:W3CDTF">2023-05-02T18:38:28Z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